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91"/>
  </p:notesMasterIdLst>
  <p:sldIdLst>
    <p:sldId id="256" r:id="rId2"/>
    <p:sldId id="331" r:id="rId3"/>
    <p:sldId id="257" r:id="rId4"/>
    <p:sldId id="258" r:id="rId5"/>
    <p:sldId id="259" r:id="rId6"/>
    <p:sldId id="260" r:id="rId7"/>
    <p:sldId id="266" r:id="rId8"/>
    <p:sldId id="267" r:id="rId9"/>
    <p:sldId id="268" r:id="rId10"/>
    <p:sldId id="269" r:id="rId11"/>
    <p:sldId id="343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310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309" r:id="rId39"/>
    <p:sldId id="295" r:id="rId40"/>
    <p:sldId id="296" r:id="rId41"/>
    <p:sldId id="297" r:id="rId42"/>
    <p:sldId id="298" r:id="rId43"/>
    <p:sldId id="312" r:id="rId44"/>
    <p:sldId id="313" r:id="rId45"/>
    <p:sldId id="314" r:id="rId46"/>
    <p:sldId id="333" r:id="rId47"/>
    <p:sldId id="334" r:id="rId48"/>
    <p:sldId id="335" r:id="rId49"/>
    <p:sldId id="299" r:id="rId50"/>
    <p:sldId id="300" r:id="rId51"/>
    <p:sldId id="301" r:id="rId52"/>
    <p:sldId id="304" r:id="rId53"/>
    <p:sldId id="341" r:id="rId54"/>
    <p:sldId id="302" r:id="rId55"/>
    <p:sldId id="303" r:id="rId56"/>
    <p:sldId id="305" r:id="rId57"/>
    <p:sldId id="306" r:id="rId58"/>
    <p:sldId id="307" r:id="rId59"/>
    <p:sldId id="308" r:id="rId60"/>
    <p:sldId id="332" r:id="rId61"/>
    <p:sldId id="311" r:id="rId62"/>
    <p:sldId id="316" r:id="rId63"/>
    <p:sldId id="336" r:id="rId64"/>
    <p:sldId id="338" r:id="rId65"/>
    <p:sldId id="344" r:id="rId66"/>
    <p:sldId id="350" r:id="rId67"/>
    <p:sldId id="349" r:id="rId68"/>
    <p:sldId id="339" r:id="rId69"/>
    <p:sldId id="345" r:id="rId70"/>
    <p:sldId id="346" r:id="rId71"/>
    <p:sldId id="348" r:id="rId72"/>
    <p:sldId id="340" r:id="rId73"/>
    <p:sldId id="352" r:id="rId74"/>
    <p:sldId id="353" r:id="rId75"/>
    <p:sldId id="337" r:id="rId76"/>
    <p:sldId id="315" r:id="rId77"/>
    <p:sldId id="318" r:id="rId78"/>
    <p:sldId id="319" r:id="rId79"/>
    <p:sldId id="320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42" r:id="rId9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364d37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364d37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c7f1514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c7f1514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e0a36f8e6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e0a36f8e6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0ec4c1a6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0ec4c1a6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e0a36f8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e0a36f8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c7f1514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c7f1514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ec4c1a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ec4c1a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94f06bc1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94f06bc1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0ec4c1a6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0ec4c1a6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91260b3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91260b3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91260b37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91260b37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1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bit.ly/ionickeru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pw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apacitor.ionicframework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ionicframework.com/docs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ionicframework.com/docs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fstm.kuis.edu.my/blog/maklumbalas/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ionicframework.com/docs/cli/commands/cordova-platform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ionicframework.com/docs/publishing/play-store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onicframework.com/docs/publishing/play-store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ionicframework.com/docs/publishing/play-store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460950" y="0"/>
            <a:ext cx="8222100" cy="17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Hybrid </a:t>
            </a:r>
            <a:r>
              <a:rPr lang="en" b="1" dirty="0"/>
              <a:t>App Mobile </a:t>
            </a:r>
            <a:br>
              <a:rPr lang="en" b="1" dirty="0"/>
            </a:br>
            <a:r>
              <a:rPr lang="en" b="1" dirty="0"/>
              <a:t>Dev Course</a:t>
            </a:r>
            <a:endParaRPr b="1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460950" y="16562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err="1"/>
              <a:t>Wifi</a:t>
            </a:r>
            <a:r>
              <a:rPr lang="en-MY" dirty="0"/>
              <a:t> : fstmkuis/fstmkuis</a:t>
            </a:r>
            <a:endParaRPr dirty="0"/>
          </a:p>
        </p:txBody>
      </p:sp>
      <p:sp>
        <p:nvSpPr>
          <p:cNvPr id="73" name="Google Shape;73;p14"/>
          <p:cNvSpPr txBox="1"/>
          <p:nvPr/>
        </p:nvSpPr>
        <p:spPr>
          <a:xfrm>
            <a:off x="435150" y="2089125"/>
            <a:ext cx="82737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 action="ppaction://hlinkfile"/>
              </a:rPr>
              <a:t>SLIDES</a:t>
            </a:r>
            <a:r>
              <a:rPr lang="en-MY" sz="3600" b="1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 action="ppaction://hlinkfile"/>
              </a:rPr>
              <a:t>/NOTES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 b="1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 action="ppaction://hlinkfile"/>
              </a:rPr>
              <a:t>Bit.ly/</a:t>
            </a:r>
            <a:r>
              <a:rPr lang="en-MY" sz="3600" b="1" u="sng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 action="ppaction://hlinkfile"/>
              </a:rPr>
              <a:t>ionickerul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F53F4-AA58-4E43-80DE-27FAB42A4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8F6D6-7FB2-47C6-AB4C-AC3DBD817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736" y="54277"/>
            <a:ext cx="2656505" cy="26565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2966825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4230738" y="43793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11" name="Google Shape;211;p31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15" name="Google Shape;215;p31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563" y="591500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1"/>
          <p:cNvCxnSpPr>
            <a:stCxn id="215" idx="3"/>
            <a:endCxn id="212" idx="1"/>
          </p:cNvCxnSpPr>
          <p:nvPr/>
        </p:nvCxnSpPr>
        <p:spPr>
          <a:xfrm rot="10800000" flipH="1">
            <a:off x="2248888" y="1138113"/>
            <a:ext cx="5049600" cy="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7" name="Google Shape;217;p31"/>
          <p:cNvCxnSpPr>
            <a:stCxn id="215" idx="3"/>
            <a:endCxn id="209" idx="1"/>
          </p:cNvCxnSpPr>
          <p:nvPr/>
        </p:nvCxnSpPr>
        <p:spPr>
          <a:xfrm>
            <a:off x="2248888" y="1362513"/>
            <a:ext cx="1952700" cy="231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8" name="Google Shape;218;p31"/>
          <p:cNvCxnSpPr>
            <a:stCxn id="209" idx="3"/>
            <a:endCxn id="211" idx="1"/>
          </p:cNvCxnSpPr>
          <p:nvPr/>
        </p:nvCxnSpPr>
        <p:spPr>
          <a:xfrm>
            <a:off x="5614000" y="3673075"/>
            <a:ext cx="1801200" cy="4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9" name="Google Shape;219;p31"/>
          <p:cNvSpPr txBox="1"/>
          <p:nvPr/>
        </p:nvSpPr>
        <p:spPr>
          <a:xfrm>
            <a:off x="467900" y="2188175"/>
            <a:ext cx="2072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Cordova/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Phonegap</a:t>
            </a:r>
            <a:endParaRPr sz="2400" b="1"/>
          </a:p>
        </p:txBody>
      </p:sp>
      <p:sp>
        <p:nvSpPr>
          <p:cNvPr id="220" name="Google Shape;220;p31"/>
          <p:cNvSpPr txBox="1"/>
          <p:nvPr/>
        </p:nvSpPr>
        <p:spPr>
          <a:xfrm>
            <a:off x="641575" y="3216188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4374363" y="631256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Compile with Android SDK</a:t>
            </a:r>
            <a:endParaRPr dirty="0"/>
          </a:p>
        </p:txBody>
      </p:sp>
      <p:sp>
        <p:nvSpPr>
          <p:cNvPr id="222" name="Google Shape;222;p31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23" name="Google Shape;223;p31"/>
          <p:cNvSpPr txBox="1"/>
          <p:nvPr/>
        </p:nvSpPr>
        <p:spPr>
          <a:xfrm>
            <a:off x="736825" y="3673075"/>
            <a:ext cx="14328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very messy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standard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B92C0E-1C93-4E78-ADFE-FB89F14FE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/>
        </p:nvSpPr>
        <p:spPr>
          <a:xfrm>
            <a:off x="207300" y="3366300"/>
            <a:ext cx="87294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https://ionicframework.com/pwa</a:t>
            </a:r>
            <a:endParaRPr sz="3600"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050" y="813600"/>
            <a:ext cx="3801893" cy="25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C61B60-6C3B-4B9A-8498-63AEEF3A17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need?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need?</a:t>
            </a:r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To run IONIC:</a:t>
            </a:r>
            <a:endParaRPr sz="1800"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Node Package Manager (NPM)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Ionic Cordova Framework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Android SDK or Xcode- </a:t>
            </a:r>
            <a:r>
              <a:rPr lang="en" sz="1800" i="1"/>
              <a:t>can be done later</a:t>
            </a:r>
            <a:endParaRPr sz="1800" i="1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To develop:</a:t>
            </a:r>
            <a:endParaRPr sz="1800"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VSCode OR any other IDE (with Typescript Plugin)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Google Chrome Web Browser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Register a Gitlab Account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Ionic DevApp</a:t>
            </a:r>
            <a:endParaRPr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-457200" algn="l" rtl="0">
              <a:spcBef>
                <a:spcPts val="160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Install NodeJS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20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COURSE</a:t>
            </a:r>
            <a:br>
              <a:rPr lang="en" sz="6000" b="1"/>
            </a:br>
            <a:r>
              <a:rPr lang="en" sz="6000" b="1"/>
              <a:t>OVERVIEW</a:t>
            </a:r>
            <a:endParaRPr sz="60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E1552-729C-4ED1-8DBB-2AD6336C9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99A4-5570-490D-BA66-D0021577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Testing : ionic serve --</a:t>
            </a:r>
            <a:r>
              <a:rPr lang="en-MY" dirty="0" err="1"/>
              <a:t>devapp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B5CD8-C8D3-46BC-B81D-BC0E796C3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149DD-97F5-43C9-9265-70184A6B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4" t="17365" r="30852" b="9733"/>
          <a:stretch/>
        </p:blipFill>
        <p:spPr>
          <a:xfrm>
            <a:off x="1438939" y="748840"/>
            <a:ext cx="5578549" cy="43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/>
          <p:nvPr/>
        </p:nvSpPr>
        <p:spPr>
          <a:xfrm>
            <a:off x="4189975" y="2878900"/>
            <a:ext cx="3942300" cy="11370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8"/>
          <p:cNvSpPr txBox="1"/>
          <p:nvPr/>
        </p:nvSpPr>
        <p:spPr>
          <a:xfrm>
            <a:off x="443300" y="2658746"/>
            <a:ext cx="2259900" cy="696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MODEL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-service</a:t>
            </a:r>
            <a:r>
              <a:rPr lang="en"/>
              <a:t> </a:t>
            </a:r>
            <a:r>
              <a:rPr lang="en" b="1"/>
              <a:t>files</a:t>
            </a:r>
            <a:endParaRPr/>
          </a:p>
        </p:txBody>
      </p:sp>
      <p:sp>
        <p:nvSpPr>
          <p:cNvPr id="370" name="Google Shape;370;p48"/>
          <p:cNvSpPr txBox="1"/>
          <p:nvPr/>
        </p:nvSpPr>
        <p:spPr>
          <a:xfrm>
            <a:off x="3615000" y="1265250"/>
            <a:ext cx="1567800" cy="154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VIEW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 files in the pages folder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-2 already pre built</a:t>
            </a:r>
            <a:endParaRPr dirty="0"/>
          </a:p>
        </p:txBody>
      </p:sp>
      <p:sp>
        <p:nvSpPr>
          <p:cNvPr id="371" name="Google Shape;371;p48"/>
          <p:cNvSpPr txBox="1"/>
          <p:nvPr/>
        </p:nvSpPr>
        <p:spPr>
          <a:xfrm>
            <a:off x="6316225" y="1265250"/>
            <a:ext cx="1914000" cy="146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CONTROLLER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-TS files in the pages folder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-2 already pre built</a:t>
            </a:r>
            <a:endParaRPr dirty="0"/>
          </a:p>
        </p:txBody>
      </p:sp>
      <p:sp>
        <p:nvSpPr>
          <p:cNvPr id="372" name="Google Shape;372;p48"/>
          <p:cNvSpPr txBox="1"/>
          <p:nvPr/>
        </p:nvSpPr>
        <p:spPr>
          <a:xfrm>
            <a:off x="221550" y="0"/>
            <a:ext cx="87009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WHAT YOU JUST DID?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373" name="Google Shape;373;p48"/>
          <p:cNvSpPr txBox="1"/>
          <p:nvPr/>
        </p:nvSpPr>
        <p:spPr>
          <a:xfrm>
            <a:off x="938250" y="4240375"/>
            <a:ext cx="69213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depends on each other, if one is broken, your app will not work</a:t>
            </a:r>
            <a:endParaRPr sz="1600"/>
          </a:p>
        </p:txBody>
      </p:sp>
      <p:cxnSp>
        <p:nvCxnSpPr>
          <p:cNvPr id="374" name="Google Shape;374;p48"/>
          <p:cNvCxnSpPr>
            <a:stCxn id="371" idx="0"/>
            <a:endCxn id="375" idx="0"/>
          </p:cNvCxnSpPr>
          <p:nvPr/>
        </p:nvCxnSpPr>
        <p:spPr>
          <a:xfrm rot="5400000">
            <a:off x="4347475" y="-1509000"/>
            <a:ext cx="151500" cy="5700000"/>
          </a:xfrm>
          <a:prstGeom prst="bentConnector3">
            <a:avLst>
              <a:gd name="adj1" fmla="val -15717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76" name="Google Shape;376;p48"/>
          <p:cNvCxnSpPr>
            <a:stCxn id="375" idx="3"/>
            <a:endCxn id="370" idx="1"/>
          </p:cNvCxnSpPr>
          <p:nvPr/>
        </p:nvCxnSpPr>
        <p:spPr>
          <a:xfrm>
            <a:off x="2888150" y="2037750"/>
            <a:ext cx="7269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7" name="Google Shape;377;p48"/>
          <p:cNvSpPr/>
          <p:nvPr/>
        </p:nvSpPr>
        <p:spPr>
          <a:xfrm>
            <a:off x="5440613" y="2901675"/>
            <a:ext cx="761100" cy="696900"/>
          </a:xfrm>
          <a:prstGeom prst="smileyFace">
            <a:avLst>
              <a:gd name="adj" fmla="val 465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8"/>
          <p:cNvSpPr txBox="1"/>
          <p:nvPr/>
        </p:nvSpPr>
        <p:spPr>
          <a:xfrm>
            <a:off x="5484700" y="3520425"/>
            <a:ext cx="770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</p:txBody>
      </p:sp>
      <p:cxnSp>
        <p:nvCxnSpPr>
          <p:cNvPr id="379" name="Google Shape;379;p48"/>
          <p:cNvCxnSpPr>
            <a:stCxn id="370" idx="2"/>
            <a:endCxn id="377" idx="2"/>
          </p:cNvCxnSpPr>
          <p:nvPr/>
        </p:nvCxnSpPr>
        <p:spPr>
          <a:xfrm rot="-5400000" flipH="1">
            <a:off x="4699800" y="2509350"/>
            <a:ext cx="439800" cy="10416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0" name="Google Shape;380;p48"/>
          <p:cNvCxnSpPr>
            <a:stCxn id="377" idx="6"/>
            <a:endCxn id="371" idx="2"/>
          </p:cNvCxnSpPr>
          <p:nvPr/>
        </p:nvCxnSpPr>
        <p:spPr>
          <a:xfrm rot="10800000" flipH="1">
            <a:off x="6201713" y="2732325"/>
            <a:ext cx="1071600" cy="5178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1" name="Google Shape;381;p48"/>
          <p:cNvCxnSpPr>
            <a:stCxn id="370" idx="0"/>
            <a:endCxn id="375" idx="0"/>
          </p:cNvCxnSpPr>
          <p:nvPr/>
        </p:nvCxnSpPr>
        <p:spPr>
          <a:xfrm rot="5400000">
            <a:off x="2910300" y="-71850"/>
            <a:ext cx="151500" cy="2825700"/>
          </a:xfrm>
          <a:prstGeom prst="bentConnector3">
            <a:avLst>
              <a:gd name="adj1" fmla="val -15717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82" name="Google Shape;382;p48"/>
          <p:cNvSpPr txBox="1"/>
          <p:nvPr/>
        </p:nvSpPr>
        <p:spPr>
          <a:xfrm>
            <a:off x="4398900" y="3250050"/>
            <a:ext cx="8526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SEES: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48"/>
          <p:cNvSpPr txBox="1"/>
          <p:nvPr/>
        </p:nvSpPr>
        <p:spPr>
          <a:xfrm>
            <a:off x="6753625" y="3250200"/>
            <a:ext cx="16173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ourier New"/>
                <a:ea typeface="Courier New"/>
                <a:cs typeface="Courier New"/>
                <a:sym typeface="Courier New"/>
              </a:rPr>
              <a:t>helloWorld()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258350" y="1416750"/>
            <a:ext cx="2629800" cy="1242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APP FOLDER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app.module.ts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app.component.ts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Whatever we do, this 2 files VIP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9BF76-C094-453F-B2F0-58F212772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4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-A subset of Javascript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-Part of ECMA6 standard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-The ‘brains’ behind your app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processing &amp; handling data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Example- calculation, accessing DB etc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-Ionic has standard built in to its TS: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NavController, ModalController etc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VARIABLES NEXT SLIDE</a:t>
            </a:r>
            <a:endParaRPr sz="2400" b="1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12" name="Google Shape;412;p52"/>
          <p:cNvSpPr txBox="1"/>
          <p:nvPr/>
        </p:nvSpPr>
        <p:spPr>
          <a:xfrm>
            <a:off x="293650" y="1408800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 </a:t>
            </a:r>
            <a:r>
              <a:rPr lang="en" sz="2400" b="1"/>
              <a:t>variable</a:t>
            </a:r>
            <a:r>
              <a:rPr lang="en" sz="2400"/>
              <a:t>?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</a:t>
            </a:r>
            <a:r>
              <a:rPr lang="en" sz="2400" b="1"/>
              <a:t>variable</a:t>
            </a:r>
            <a:r>
              <a:rPr lang="en" sz="2400"/>
              <a:t>, by definition, is “a named space in the memory” that stores values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other words, it acts as a container for values in a program</a:t>
            </a:r>
            <a:endParaRPr sz="2400"/>
          </a:p>
        </p:txBody>
      </p:sp>
      <p:sp>
        <p:nvSpPr>
          <p:cNvPr id="413" name="Google Shape;413;p52"/>
          <p:cNvSpPr txBox="1"/>
          <p:nvPr/>
        </p:nvSpPr>
        <p:spPr>
          <a:xfrm>
            <a:off x="5810250" y="894375"/>
            <a:ext cx="3114600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Data types:</a:t>
            </a:r>
            <a:endParaRPr sz="18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Var</a:t>
            </a:r>
            <a:endParaRPr sz="18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be numbers or words</a:t>
            </a: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String</a:t>
            </a:r>
            <a:r>
              <a:rPr lang="en" sz="1800"/>
              <a:t> </a:t>
            </a: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only be words</a:t>
            </a: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Objects</a:t>
            </a:r>
            <a:endParaRPr sz="18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{name: “Mickey”}</a:t>
            </a: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Array</a:t>
            </a:r>
            <a:endParaRPr sz="18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be a collection of Var, Strings or Objects</a:t>
            </a:r>
            <a:endParaRPr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BUILDING OUR FIRST APP...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444F0-ED2C-4702-AD3B-B2CDE741F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6"/>
          <p:cNvGraphicFramePr/>
          <p:nvPr/>
        </p:nvGraphicFramePr>
        <p:xfrm>
          <a:off x="791963" y="196875"/>
          <a:ext cx="7822125" cy="4599330"/>
        </p:xfrm>
        <a:graphic>
          <a:graphicData uri="http://schemas.openxmlformats.org/drawingml/2006/table">
            <a:tbl>
              <a:tblPr>
                <a:noFill/>
                <a:tableStyleId>{3422832D-30C1-47AD-A0C8-7D8D20B72760}</a:tableStyleId>
              </a:tblPr>
              <a:tblGrid>
                <a:gridCol w="782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6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DAY 1: </a:t>
                      </a:r>
                      <a:endParaRPr sz="24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Introduction to Ionic Framework</a:t>
                      </a:r>
                      <a:endParaRPr sz="2400" b="1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DAY 1:</a:t>
                      </a:r>
                      <a:endParaRPr sz="24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Installing Ionic Framework &amp; its tools</a:t>
                      </a:r>
                      <a:endParaRPr sz="24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DAY 1:</a:t>
                      </a:r>
                      <a:endParaRPr sz="24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HTML, Angular, TypeScript &amp; CSS</a:t>
                      </a:r>
                      <a:endParaRPr sz="24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DAY 1:</a:t>
                      </a:r>
                      <a:endParaRPr sz="24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Start A Project, Generating Pages &amp; Navigating to it, Run A Project</a:t>
                      </a:r>
                      <a:endParaRPr sz="24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A7562-343C-47E3-BD08-269D4E82F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 app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dirty="0" err="1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--</a:t>
            </a:r>
            <a:r>
              <a:rPr lang="en-MY" sz="3200" dirty="0" err="1">
                <a:latin typeface="Courier New"/>
                <a:ea typeface="Courier New"/>
                <a:cs typeface="Courier New"/>
                <a:sym typeface="Courier New"/>
              </a:rPr>
              <a:t>devapp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</a:t>
            </a:r>
            <a:r>
              <a:rPr lang="en-MY" dirty="0" err="1"/>
              <a:t>src</a:t>
            </a:r>
            <a:r>
              <a:rPr lang="en-MY" dirty="0"/>
              <a:t>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</a:t>
            </a:r>
            <a:r>
              <a:rPr lang="en-MY" dirty="0" err="1"/>
              <a:t>src</a:t>
            </a:r>
            <a:r>
              <a:rPr lang="en-MY" dirty="0"/>
              <a:t>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2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8308-5F5B-4EC7-9819-D06D3F4D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04" y="649914"/>
            <a:ext cx="7988595" cy="449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7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2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B246F-17A9-4BF1-9B5B-C1CA7B8B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88" y="518336"/>
            <a:ext cx="8222512" cy="46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94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World”)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In </a:t>
            </a:r>
            <a:r>
              <a:rPr lang="en-MY" dirty="0">
                <a:solidFill>
                  <a:srgbClr val="FF0000"/>
                </a:solidFill>
              </a:rPr>
              <a:t>tab1.page</a:t>
            </a:r>
            <a:r>
              <a:rPr lang="en" dirty="0">
                <a:solidFill>
                  <a:srgbClr val="FF0000"/>
                </a:solidFill>
              </a:rPr>
              <a:t>.ts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In </a:t>
            </a:r>
            <a:r>
              <a:rPr lang="en-MY" dirty="0">
                <a:solidFill>
                  <a:srgbClr val="FF0000"/>
                </a:solidFill>
              </a:rPr>
              <a:t>tab1.page</a:t>
            </a:r>
            <a:r>
              <a:rPr lang="en" dirty="0">
                <a:solidFill>
                  <a:srgbClr val="FF0000"/>
                </a:solidFill>
              </a:rPr>
              <a:t>.html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7"/>
          <p:cNvGraphicFramePr/>
          <p:nvPr>
            <p:extLst>
              <p:ext uri="{D42A27DB-BD31-4B8C-83A1-F6EECF244321}">
                <p14:modId xmlns:p14="http://schemas.microsoft.com/office/powerpoint/2010/main" val="239934649"/>
              </p:ext>
            </p:extLst>
          </p:nvPr>
        </p:nvGraphicFramePr>
        <p:xfrm>
          <a:off x="791963" y="67350"/>
          <a:ext cx="7822125" cy="4822965"/>
        </p:xfrm>
        <a:graphic>
          <a:graphicData uri="http://schemas.openxmlformats.org/drawingml/2006/table">
            <a:tbl>
              <a:tblPr>
                <a:noFill/>
                <a:tableStyleId>{3422832D-30C1-47AD-A0C8-7D8D20B72760}</a:tableStyleId>
              </a:tblPr>
              <a:tblGrid>
                <a:gridCol w="782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DAY 2:</a:t>
                      </a:r>
                      <a:endParaRPr sz="18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Executing Functions in TypeScript Programming</a:t>
                      </a:r>
                      <a:endParaRPr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Navigation in Ionic</a:t>
                      </a:r>
                      <a:endParaRPr sz="1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DAY 2:</a:t>
                      </a:r>
                      <a:endParaRPr sz="18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Using Angular Commands</a:t>
                      </a:r>
                      <a:endParaRPr sz="1800"/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" sz="1800"/>
                        <a:t>Using For Loop and *ngFor</a:t>
                      </a:r>
                      <a:endParaRPr sz="1800"/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" sz="1800"/>
                        <a:t>Using If Else and *ngIF</a:t>
                      </a:r>
                      <a:endParaRPr sz="1800"/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" sz="1800"/>
                        <a:t>Using (click)</a:t>
                      </a:r>
                      <a:endParaRPr sz="1800"/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" sz="1800"/>
                        <a:t>Using [(ngModel)]</a:t>
                      </a:r>
                      <a:endParaRPr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0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DAY 2:</a:t>
                      </a:r>
                      <a:endParaRPr sz="18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Using Services, </a:t>
                      </a:r>
                      <a:r>
                        <a:rPr lang="en-MY" sz="1800" dirty="0"/>
                        <a:t>and Firebase Services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DAY 2:</a:t>
                      </a:r>
                      <a:endParaRPr sz="18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Using Ionic Native Plugins &amp; Firebase </a:t>
                      </a:r>
                      <a:r>
                        <a:rPr lang="en-MY" sz="1800" dirty="0"/>
                        <a:t>CRUD</a:t>
                      </a:r>
                      <a:endParaRPr sz="1800" b="1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E8C77-D223-4783-98B3-42A370349F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Navigation</a:t>
            </a:r>
            <a:endParaRPr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methods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280100" y="46390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Let’s generate a page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6" y="1744127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1"/>
          <p:cNvSpPr/>
          <p:nvPr/>
        </p:nvSpPr>
        <p:spPr>
          <a:xfrm>
            <a:off x="2526950" y="15502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61"/>
          <p:cNvSpPr/>
          <p:nvPr/>
        </p:nvSpPr>
        <p:spPr>
          <a:xfrm>
            <a:off x="2894425" y="19893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1"/>
          <p:cNvSpPr txBox="1"/>
          <p:nvPr/>
        </p:nvSpPr>
        <p:spPr>
          <a:xfrm>
            <a:off x="2589675" y="158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76" name="Google Shape;476;p61"/>
          <p:cNvSpPr txBox="1"/>
          <p:nvPr/>
        </p:nvSpPr>
        <p:spPr>
          <a:xfrm>
            <a:off x="2975075" y="2042925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77" name="Google Shape;477;p61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ModalController</a:t>
            </a:r>
            <a:endParaRPr sz="3600"/>
          </a:p>
        </p:txBody>
      </p:sp>
      <p:sp>
        <p:nvSpPr>
          <p:cNvPr id="478" name="Google Shape;478;p61"/>
          <p:cNvSpPr txBox="1"/>
          <p:nvPr/>
        </p:nvSpPr>
        <p:spPr>
          <a:xfrm>
            <a:off x="5125525" y="2374625"/>
            <a:ext cx="2589600" cy="11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Layer on Page 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5F206C-CCDC-4509-80BA-64AAC289D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489" name="Google Shape;489;p63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methods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460950" y="76002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95300" algn="ctr" rtl="0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 b="1"/>
              <a:t>Using Services, </a:t>
            </a:r>
            <a:endParaRPr b="1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DAY 2 LESSON</a:t>
            </a:r>
            <a:endParaRPr/>
          </a:p>
        </p:txBody>
      </p:sp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460950" y="33052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Using ActivatedRoute</a:t>
            </a:r>
            <a:endParaRPr b="1"/>
          </a:p>
        </p:txBody>
      </p:sp>
      <p:sp>
        <p:nvSpPr>
          <p:cNvPr id="509" name="Google Shape;509;p65"/>
          <p:cNvSpPr txBox="1"/>
          <p:nvPr/>
        </p:nvSpPr>
        <p:spPr>
          <a:xfrm>
            <a:off x="2849275" y="4098150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*CANNOT SEND OBJECTS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65"/>
          <p:cNvSpPr txBox="1"/>
          <p:nvPr/>
        </p:nvSpPr>
        <p:spPr>
          <a:xfrm>
            <a:off x="2807400" y="1854575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*CAN SEND OBJECTS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import {ActivatedRoute} from ‘@angular/router’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public route:ActivatedRoute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p18"/>
          <p:cNvGraphicFramePr/>
          <p:nvPr/>
        </p:nvGraphicFramePr>
        <p:xfrm>
          <a:off x="791963" y="67350"/>
          <a:ext cx="7822125" cy="4960625"/>
        </p:xfrm>
        <a:graphic>
          <a:graphicData uri="http://schemas.openxmlformats.org/drawingml/2006/table">
            <a:tbl>
              <a:tblPr>
                <a:noFill/>
                <a:tableStyleId>{3422832D-30C1-47AD-A0C8-7D8D20B72760}</a:tableStyleId>
              </a:tblPr>
              <a:tblGrid>
                <a:gridCol w="782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DAY 3:</a:t>
                      </a:r>
                      <a:endParaRPr sz="18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Resources and Asset preparation for</a:t>
                      </a:r>
                      <a:endParaRPr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-Progressive Web App</a:t>
                      </a:r>
                      <a:endParaRPr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-Android Application</a:t>
                      </a:r>
                      <a:endParaRPr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-iOS Application (for Mac)</a:t>
                      </a:r>
                      <a:endParaRPr sz="1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DAY 3:</a:t>
                      </a:r>
                      <a:endParaRPr sz="18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Installing &amp; Setting Up Android SDK for PC &amp; Mac</a:t>
                      </a:r>
                      <a:endParaRPr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Installing &amp; Setting Up iOS for Mac</a:t>
                      </a:r>
                      <a:endParaRPr sz="18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DAY 3:</a:t>
                      </a:r>
                      <a:endParaRPr sz="18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Publishing you mobile application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85903-B987-4A75-A0CB-86E0F2628E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0FF8-98A1-4C10-80F9-627B152D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Provide your </a:t>
            </a:r>
            <a:r>
              <a:rPr lang="en-MY" dirty="0" err="1"/>
              <a:t>gmail</a:t>
            </a:r>
            <a:r>
              <a:rPr lang="en-MY" dirty="0"/>
              <a:t> at </a:t>
            </a:r>
            <a:r>
              <a:rPr lang="en-MY" dirty="0">
                <a:hlinkClick r:id="rId2"/>
              </a:rPr>
              <a:t>http://fstm.kuis.edu.my/blog/maklumbalas/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AD585C-859C-4AB8-874B-9535E74799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3D042-CA31-4D13-9B67-E795E6C0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480672"/>
            <a:ext cx="5628439" cy="45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33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8385-BB0B-4DC8-BD89-1F9178E7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Deployment: </a:t>
            </a:r>
            <a:r>
              <a:rPr lang="en-MY" dirty="0" err="1"/>
              <a:t>Playstore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DED57-6FBC-428D-A83C-FE3FC4414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7499A-66C0-4330-97D4-C64CBCEF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499" y="146322"/>
            <a:ext cx="6118252" cy="49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756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29F3-CC54-4BB7-8B9E-BFEAD52A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Generate Android platform (docs): </a:t>
            </a:r>
            <a:r>
              <a:rPr lang="en-MY" dirty="0">
                <a:hlinkClick r:id="rId2"/>
              </a:rPr>
              <a:t>https://ionicframework.com/docs/cli/commands/cordova-platform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FC6F2-A65B-4A7E-959D-E2AC160AB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23C95-0449-4A23-B676-BB40F7593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90" y="586120"/>
            <a:ext cx="8102009" cy="45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5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29F3-CC54-4BB7-8B9E-BFEAD52A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Generate Android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FC6F2-A65B-4A7E-959D-E2AC160AB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5" name="Google Shape;483;p62">
            <a:extLst>
              <a:ext uri="{FF2B5EF4-FFF2-40B4-BE49-F238E27FC236}">
                <a16:creationId xmlns:a16="http://schemas.microsoft.com/office/drawing/2014/main" id="{0EE9760A-7156-40F9-847F-17A670B3BE44}"/>
              </a:ext>
            </a:extLst>
          </p:cNvPr>
          <p:cNvSpPr txBox="1">
            <a:spLocks/>
          </p:cNvSpPr>
          <p:nvPr/>
        </p:nvSpPr>
        <p:spPr>
          <a:xfrm>
            <a:off x="198474" y="1216650"/>
            <a:ext cx="8726376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endParaRPr lang="it-IT" sz="3600" b="1" dirty="0"/>
          </a:p>
          <a:p>
            <a:pPr indent="0">
              <a:spcBef>
                <a:spcPts val="1600"/>
              </a:spcBef>
              <a:buFont typeface="Roboto"/>
              <a:buNone/>
            </a:pPr>
            <a:r>
              <a:rPr lang="it-IT" sz="3600" dirty="0"/>
              <a:t>Let’s generate Android platform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3200" dirty="0">
                <a:latin typeface="Courier New"/>
                <a:ea typeface="Courier New"/>
                <a:cs typeface="Courier New"/>
                <a:sym typeface="Courier New"/>
              </a:rPr>
              <a:t>ionic cordova platform add android</a:t>
            </a:r>
          </a:p>
        </p:txBody>
      </p:sp>
    </p:spTree>
    <p:extLst>
      <p:ext uri="{BB962C8B-B14F-4D97-AF65-F5344CB8AC3E}">
        <p14:creationId xmlns:p14="http://schemas.microsoft.com/office/powerpoint/2010/main" val="3277080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AEE-D034-415E-A81A-0DE1D686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Sign APK : </a:t>
            </a:r>
            <a:r>
              <a:rPr lang="en-MY" dirty="0">
                <a:hlinkClick r:id="rId2"/>
              </a:rPr>
              <a:t>https://ionicframework.com/docs/publishing/play-store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F2C0AD-09E2-4DB0-B053-7B269FE211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DD0A3-150F-4F86-B6EC-CA5A2E02E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98" y="618018"/>
            <a:ext cx="8045301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61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0B6C-A72D-4C81-9B93-4D3C9E7E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Generate unsigned APK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8BD21-1E13-498F-9570-44521F5B8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4" name="Google Shape;483;p62">
            <a:extLst>
              <a:ext uri="{FF2B5EF4-FFF2-40B4-BE49-F238E27FC236}">
                <a16:creationId xmlns:a16="http://schemas.microsoft.com/office/drawing/2014/main" id="{065FAD5E-BF55-4A73-89E4-B1E09F45FDB3}"/>
              </a:ext>
            </a:extLst>
          </p:cNvPr>
          <p:cNvSpPr txBox="1">
            <a:spLocks/>
          </p:cNvSpPr>
          <p:nvPr/>
        </p:nvSpPr>
        <p:spPr>
          <a:xfrm>
            <a:off x="198474" y="715926"/>
            <a:ext cx="8726376" cy="321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Locate the unsigned APK in</a:t>
            </a:r>
            <a:endParaRPr lang="it-IT" sz="3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D:\ionic\appfstm\platforms\android\app\build\outputs\apk\release\app-release-unsigned.apk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3200" dirty="0">
                <a:latin typeface="Courier New"/>
                <a:ea typeface="Courier New"/>
                <a:cs typeface="Courier New"/>
                <a:sym typeface="Courier New"/>
              </a:rPr>
              <a:t>And copy to your ionic project directory</a:t>
            </a:r>
            <a:endParaRPr lang="en-US"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5484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0B6C-A72D-4C81-9B93-4D3C9E7E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Generate unsigned APK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8BD21-1E13-498F-9570-44521F5B8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4" name="Google Shape;483;p62">
            <a:extLst>
              <a:ext uri="{FF2B5EF4-FFF2-40B4-BE49-F238E27FC236}">
                <a16:creationId xmlns:a16="http://schemas.microsoft.com/office/drawing/2014/main" id="{065FAD5E-BF55-4A73-89E4-B1E09F45FDB3}"/>
              </a:ext>
            </a:extLst>
          </p:cNvPr>
          <p:cNvSpPr txBox="1">
            <a:spLocks/>
          </p:cNvSpPr>
          <p:nvPr/>
        </p:nvSpPr>
        <p:spPr>
          <a:xfrm>
            <a:off x="198474" y="715926"/>
            <a:ext cx="8726376" cy="321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US"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593D-B4DD-4A41-B49D-B0E0D17A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94" y="721684"/>
            <a:ext cx="7861005" cy="44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35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0B6C-A72D-4C81-9B93-4D3C9E7E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Generate unsigned APK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8BD21-1E13-498F-9570-44521F5B8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4" name="Google Shape;483;p62">
            <a:extLst>
              <a:ext uri="{FF2B5EF4-FFF2-40B4-BE49-F238E27FC236}">
                <a16:creationId xmlns:a16="http://schemas.microsoft.com/office/drawing/2014/main" id="{065FAD5E-BF55-4A73-89E4-B1E09F45FDB3}"/>
              </a:ext>
            </a:extLst>
          </p:cNvPr>
          <p:cNvSpPr txBox="1">
            <a:spLocks/>
          </p:cNvSpPr>
          <p:nvPr/>
        </p:nvSpPr>
        <p:spPr>
          <a:xfrm>
            <a:off x="198474" y="715926"/>
            <a:ext cx="8726376" cy="321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ionic </a:t>
            </a:r>
            <a:r>
              <a:rPr lang="en-US" sz="3200" dirty="0" err="1">
                <a:latin typeface="Courier New"/>
                <a:ea typeface="Courier New"/>
                <a:cs typeface="Courier New"/>
                <a:sym typeface="Courier New"/>
              </a:rPr>
              <a:t>cordova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 build android --prod –release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3200" dirty="0">
                <a:latin typeface="Courier New"/>
                <a:ea typeface="Courier New"/>
                <a:cs typeface="Courier New"/>
                <a:sym typeface="Courier New"/>
              </a:rPr>
              <a:t>Output: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BUILD SUCCESSFUL in 1m 53s</a:t>
            </a:r>
            <a:b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42 actionable tasks: 42 executed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Built the following </a:t>
            </a:r>
            <a:r>
              <a:rPr lang="en-US" sz="1600" dirty="0" err="1">
                <a:latin typeface="Courier New"/>
                <a:ea typeface="Courier New"/>
                <a:cs typeface="Courier New"/>
                <a:sym typeface="Courier New"/>
              </a:rPr>
              <a:t>apk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(s): D:\ionic\appfstm\platforms\android\app\build\outputs\apk\release\app-release-unsigned.apk</a:t>
            </a:r>
            <a:endParaRPr lang="it-IT"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10509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7C7F-F988-40BA-8CB0-2CB5F8AB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Sign APK : </a:t>
            </a:r>
            <a:r>
              <a:rPr lang="en-MY" dirty="0">
                <a:hlinkClick r:id="rId2"/>
              </a:rPr>
              <a:t>https://ionicframework.com/docs/publishing/play-store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D9CDB-825C-4A72-BA06-4DFDCCF00A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EE25C-0AEC-4095-BA86-D140DD101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34" y="619050"/>
            <a:ext cx="8043466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47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0B6C-A72D-4C81-9B93-4D3C9E7E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Generate </a:t>
            </a:r>
            <a:r>
              <a:rPr lang="en-MY" dirty="0" err="1"/>
              <a:t>keystore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8BD21-1E13-498F-9570-44521F5B8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4" name="Google Shape;483;p62">
            <a:extLst>
              <a:ext uri="{FF2B5EF4-FFF2-40B4-BE49-F238E27FC236}">
                <a16:creationId xmlns:a16="http://schemas.microsoft.com/office/drawing/2014/main" id="{065FAD5E-BF55-4A73-89E4-B1E09F45FDB3}"/>
              </a:ext>
            </a:extLst>
          </p:cNvPr>
          <p:cNvSpPr txBox="1">
            <a:spLocks/>
          </p:cNvSpPr>
          <p:nvPr/>
        </p:nvSpPr>
        <p:spPr>
          <a:xfrm>
            <a:off x="198474" y="715926"/>
            <a:ext cx="8726376" cy="321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200" dirty="0" err="1">
                <a:latin typeface="Courier New"/>
                <a:ea typeface="Courier New"/>
                <a:cs typeface="Courier New"/>
                <a:sym typeface="Courier New"/>
              </a:rPr>
              <a:t>keytool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en-US" sz="3200" dirty="0" err="1">
                <a:latin typeface="Courier New"/>
                <a:ea typeface="Courier New"/>
                <a:cs typeface="Courier New"/>
                <a:sym typeface="Courier New"/>
              </a:rPr>
              <a:t>genkey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 -v -</a:t>
            </a:r>
            <a:r>
              <a:rPr lang="en-US" sz="3200" dirty="0" err="1">
                <a:latin typeface="Courier New"/>
                <a:ea typeface="Courier New"/>
                <a:cs typeface="Courier New"/>
                <a:sym typeface="Courier New"/>
              </a:rPr>
              <a:t>keystore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00" dirty="0" err="1">
                <a:latin typeface="Courier New"/>
                <a:ea typeface="Courier New"/>
                <a:cs typeface="Courier New"/>
                <a:sym typeface="Courier New"/>
              </a:rPr>
              <a:t>appfstm.keystore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 -alias </a:t>
            </a:r>
            <a:r>
              <a:rPr lang="en-US" sz="3200" dirty="0" err="1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en-US" sz="3200" dirty="0" err="1">
                <a:latin typeface="Courier New"/>
                <a:ea typeface="Courier New"/>
                <a:cs typeface="Courier New"/>
                <a:sym typeface="Courier New"/>
              </a:rPr>
              <a:t>keyalg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 RSA -</a:t>
            </a:r>
            <a:r>
              <a:rPr lang="en-US" sz="3200" dirty="0" err="1">
                <a:latin typeface="Courier New"/>
                <a:ea typeface="Courier New"/>
                <a:cs typeface="Courier New"/>
                <a:sym typeface="Courier New"/>
              </a:rPr>
              <a:t>keysize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 2048 -validity 10000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it-IT"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20761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0B6C-A72D-4C81-9B93-4D3C9E7E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Generate </a:t>
            </a:r>
            <a:r>
              <a:rPr lang="en-MY" dirty="0" err="1"/>
              <a:t>keystore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8BD21-1E13-498F-9570-44521F5B8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sp>
        <p:nvSpPr>
          <p:cNvPr id="4" name="Google Shape;483;p62">
            <a:extLst>
              <a:ext uri="{FF2B5EF4-FFF2-40B4-BE49-F238E27FC236}">
                <a16:creationId xmlns:a16="http://schemas.microsoft.com/office/drawing/2014/main" id="{065FAD5E-BF55-4A73-89E4-B1E09F45FDB3}"/>
              </a:ext>
            </a:extLst>
          </p:cNvPr>
          <p:cNvSpPr txBox="1">
            <a:spLocks/>
          </p:cNvSpPr>
          <p:nvPr/>
        </p:nvSpPr>
        <p:spPr>
          <a:xfrm>
            <a:off x="198474" y="715926"/>
            <a:ext cx="8726376" cy="84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3200" dirty="0">
                <a:latin typeface="Courier New"/>
                <a:ea typeface="Courier New"/>
                <a:cs typeface="Courier New"/>
                <a:sym typeface="Courier New"/>
              </a:rPr>
              <a:t>Output: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5448A-4F60-4E2D-A6CC-CD404AD930FC}"/>
              </a:ext>
            </a:extLst>
          </p:cNvPr>
          <p:cNvSpPr txBox="1"/>
          <p:nvPr/>
        </p:nvSpPr>
        <p:spPr>
          <a:xfrm>
            <a:off x="219151" y="1559442"/>
            <a:ext cx="87263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Enter </a:t>
            </a:r>
            <a:r>
              <a:rPr lang="en-US" sz="1000" dirty="0" err="1"/>
              <a:t>keystore</a:t>
            </a:r>
            <a:r>
              <a:rPr lang="en-US" sz="1000" dirty="0"/>
              <a:t> password:</a:t>
            </a:r>
          </a:p>
          <a:p>
            <a:r>
              <a:rPr lang="en-US" sz="1000" dirty="0"/>
              <a:t>Re-enter new password:</a:t>
            </a:r>
          </a:p>
          <a:p>
            <a:r>
              <a:rPr lang="en-US" sz="1000" dirty="0"/>
              <a:t>What is your first and last name?</a:t>
            </a:r>
          </a:p>
          <a:p>
            <a:r>
              <a:rPr lang="en-US" sz="1000" dirty="0"/>
              <a:t>  [Unknown]:  </a:t>
            </a:r>
            <a:r>
              <a:rPr lang="en-US" sz="1000" dirty="0" err="1"/>
              <a:t>Kerul</a:t>
            </a:r>
            <a:r>
              <a:rPr lang="en-US" sz="1000" dirty="0"/>
              <a:t> Rahman</a:t>
            </a:r>
          </a:p>
          <a:p>
            <a:r>
              <a:rPr lang="en-US" sz="1000" dirty="0"/>
              <a:t>What is the name of your organizational unit?</a:t>
            </a:r>
          </a:p>
          <a:p>
            <a:r>
              <a:rPr lang="en-US" sz="1000" dirty="0"/>
              <a:t>  [Unknown]:  FSTM</a:t>
            </a:r>
          </a:p>
          <a:p>
            <a:r>
              <a:rPr lang="en-US" sz="1000" dirty="0"/>
              <a:t>What is the name of your organization?</a:t>
            </a:r>
          </a:p>
          <a:p>
            <a:r>
              <a:rPr lang="en-US" sz="1000" dirty="0"/>
              <a:t>  [Unknown]:  KUIS</a:t>
            </a:r>
          </a:p>
          <a:p>
            <a:r>
              <a:rPr lang="en-US" sz="1000" dirty="0"/>
              <a:t>What is the name of your City or Locality?</a:t>
            </a:r>
          </a:p>
          <a:p>
            <a:r>
              <a:rPr lang="en-US" sz="1000" dirty="0"/>
              <a:t>  [Unknown]:  </a:t>
            </a:r>
            <a:r>
              <a:rPr lang="en-US" sz="1000" dirty="0" err="1"/>
              <a:t>Bangi</a:t>
            </a:r>
            <a:endParaRPr lang="en-US" sz="1000" dirty="0"/>
          </a:p>
          <a:p>
            <a:r>
              <a:rPr lang="en-US" sz="1000" dirty="0"/>
              <a:t>What is the name of your State or Province?</a:t>
            </a:r>
          </a:p>
          <a:p>
            <a:r>
              <a:rPr lang="en-US" sz="1000" dirty="0"/>
              <a:t>  [Unknown]:  Selangor</a:t>
            </a:r>
          </a:p>
          <a:p>
            <a:r>
              <a:rPr lang="en-US" sz="1000" dirty="0"/>
              <a:t>What is the two-letter country code for this unit?</a:t>
            </a:r>
          </a:p>
          <a:p>
            <a:r>
              <a:rPr lang="en-US" sz="1000" dirty="0"/>
              <a:t>  [Unknown]:  60</a:t>
            </a:r>
          </a:p>
          <a:p>
            <a:r>
              <a:rPr lang="en-US" sz="1000" dirty="0"/>
              <a:t>Is CN=</a:t>
            </a:r>
            <a:r>
              <a:rPr lang="en-US" sz="1000" dirty="0" err="1"/>
              <a:t>Kerul</a:t>
            </a:r>
            <a:r>
              <a:rPr lang="en-US" sz="1000" dirty="0"/>
              <a:t> Rahman, OU=FSTM, O=KUIS, L=</a:t>
            </a:r>
            <a:r>
              <a:rPr lang="en-US" sz="1000" dirty="0" err="1"/>
              <a:t>Bangi</a:t>
            </a:r>
            <a:r>
              <a:rPr lang="en-US" sz="1000" dirty="0"/>
              <a:t>, ST=Selangor, C=60 correct?</a:t>
            </a:r>
          </a:p>
          <a:p>
            <a:r>
              <a:rPr lang="en-US" sz="1000" dirty="0"/>
              <a:t>  [no]:  yes</a:t>
            </a:r>
          </a:p>
          <a:p>
            <a:endParaRPr lang="en-US" sz="1000" dirty="0"/>
          </a:p>
          <a:p>
            <a:r>
              <a:rPr lang="en-US" sz="1000" dirty="0"/>
              <a:t>Generating 2,048 bit RSA key pair and self-signed certificate (SHA256withRSA) with a validity of 10,000 days</a:t>
            </a:r>
          </a:p>
          <a:p>
            <a:r>
              <a:rPr lang="en-US" sz="1000" dirty="0"/>
              <a:t>        for: CN=</a:t>
            </a:r>
            <a:r>
              <a:rPr lang="en-US" sz="1000" dirty="0" err="1"/>
              <a:t>Kerul</a:t>
            </a:r>
            <a:r>
              <a:rPr lang="en-US" sz="1000" dirty="0"/>
              <a:t> Rahman, OU=FSTM, O=KUIS, L=</a:t>
            </a:r>
            <a:r>
              <a:rPr lang="en-US" sz="1000" dirty="0" err="1"/>
              <a:t>Bangi</a:t>
            </a:r>
            <a:r>
              <a:rPr lang="en-US" sz="1000" dirty="0"/>
              <a:t>, ST=Selangor, C=60</a:t>
            </a:r>
          </a:p>
          <a:p>
            <a:r>
              <a:rPr lang="en-US" sz="1000" dirty="0"/>
              <a:t>Enter key password for &lt;</a:t>
            </a:r>
            <a:r>
              <a:rPr lang="en-US" sz="1000" dirty="0" err="1"/>
              <a:t>appfstm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(RETURN if same as </a:t>
            </a:r>
            <a:r>
              <a:rPr lang="en-US" sz="1000" dirty="0" err="1"/>
              <a:t>keystore</a:t>
            </a:r>
            <a:r>
              <a:rPr lang="en-US" sz="1000" dirty="0"/>
              <a:t> password):</a:t>
            </a:r>
          </a:p>
          <a:p>
            <a:r>
              <a:rPr lang="en-US" sz="1000" dirty="0"/>
              <a:t>Re-enter new password:</a:t>
            </a:r>
          </a:p>
          <a:p>
            <a:r>
              <a:rPr lang="en-US" sz="1000" dirty="0"/>
              <a:t>[Storing </a:t>
            </a:r>
            <a:r>
              <a:rPr lang="en-US" sz="1000" dirty="0" err="1"/>
              <a:t>appfstm.keystore</a:t>
            </a:r>
            <a:r>
              <a:rPr lang="en-US" sz="1000" dirty="0"/>
              <a:t>]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93525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0B6C-A72D-4C81-9B93-4D3C9E7E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Generate </a:t>
            </a:r>
            <a:r>
              <a:rPr lang="en-MY" dirty="0" err="1"/>
              <a:t>keystore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8BD21-1E13-498F-9570-44521F5B8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4" name="Google Shape;483;p62">
            <a:extLst>
              <a:ext uri="{FF2B5EF4-FFF2-40B4-BE49-F238E27FC236}">
                <a16:creationId xmlns:a16="http://schemas.microsoft.com/office/drawing/2014/main" id="{065FAD5E-BF55-4A73-89E4-B1E09F45FDB3}"/>
              </a:ext>
            </a:extLst>
          </p:cNvPr>
          <p:cNvSpPr txBox="1">
            <a:spLocks/>
          </p:cNvSpPr>
          <p:nvPr/>
        </p:nvSpPr>
        <p:spPr>
          <a:xfrm>
            <a:off x="198474" y="715926"/>
            <a:ext cx="8726376" cy="84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3200" dirty="0">
                <a:latin typeface="Courier New"/>
                <a:ea typeface="Courier New"/>
                <a:cs typeface="Courier New"/>
                <a:sym typeface="Courier New"/>
              </a:rPr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1BE0F-8669-4F88-8244-6892B029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25" y="792145"/>
            <a:ext cx="6939516" cy="39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080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D188-96FB-4C35-B3E2-3C59A098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Sign APK : </a:t>
            </a:r>
            <a:r>
              <a:rPr lang="en-MY" dirty="0">
                <a:hlinkClick r:id="rId2"/>
              </a:rPr>
              <a:t>https://ionicframework.com/docs/publishing/play-store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63C7E-A952-41B3-BDAB-B7FA0AAEB7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9199A-FA78-4739-AB7B-7DDEEFFF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41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0B6C-A72D-4C81-9B93-4D3C9E7E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Jarsigner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8BD21-1E13-498F-9570-44521F5B8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4" name="Google Shape;483;p62">
            <a:extLst>
              <a:ext uri="{FF2B5EF4-FFF2-40B4-BE49-F238E27FC236}">
                <a16:creationId xmlns:a16="http://schemas.microsoft.com/office/drawing/2014/main" id="{065FAD5E-BF55-4A73-89E4-B1E09F45FDB3}"/>
              </a:ext>
            </a:extLst>
          </p:cNvPr>
          <p:cNvSpPr txBox="1">
            <a:spLocks/>
          </p:cNvSpPr>
          <p:nvPr/>
        </p:nvSpPr>
        <p:spPr>
          <a:xfrm>
            <a:off x="198474" y="715926"/>
            <a:ext cx="8726376" cy="271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3200" dirty="0">
                <a:latin typeface="Courier New"/>
                <a:ea typeface="Courier New"/>
                <a:cs typeface="Courier New"/>
                <a:sym typeface="Courier New"/>
              </a:rPr>
              <a:t>jarsigner -verbose -sigalg SHA1withRSA -digestalg SHA1 -keystore appfstm.keystore app-release-unsigned.apk appfstm</a:t>
            </a:r>
          </a:p>
        </p:txBody>
      </p:sp>
    </p:spTree>
    <p:extLst>
      <p:ext uri="{BB962C8B-B14F-4D97-AF65-F5344CB8AC3E}">
        <p14:creationId xmlns:p14="http://schemas.microsoft.com/office/powerpoint/2010/main" val="2234075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0B6C-A72D-4C81-9B93-4D3C9E7E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Zipalign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8BD21-1E13-498F-9570-44521F5B8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4" name="Google Shape;483;p62">
            <a:extLst>
              <a:ext uri="{FF2B5EF4-FFF2-40B4-BE49-F238E27FC236}">
                <a16:creationId xmlns:a16="http://schemas.microsoft.com/office/drawing/2014/main" id="{065FAD5E-BF55-4A73-89E4-B1E09F45FDB3}"/>
              </a:ext>
            </a:extLst>
          </p:cNvPr>
          <p:cNvSpPr txBox="1">
            <a:spLocks/>
          </p:cNvSpPr>
          <p:nvPr/>
        </p:nvSpPr>
        <p:spPr>
          <a:xfrm>
            <a:off x="198474" y="715926"/>
            <a:ext cx="8726376" cy="271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200" dirty="0" err="1">
                <a:latin typeface="Courier New"/>
                <a:ea typeface="Courier New"/>
                <a:cs typeface="Courier New"/>
                <a:sym typeface="Courier New"/>
              </a:rPr>
              <a:t>zipalign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 -v 4 app-release-</a:t>
            </a:r>
            <a:r>
              <a:rPr lang="en-US" sz="3200" dirty="0" err="1">
                <a:latin typeface="Courier New"/>
                <a:ea typeface="Courier New"/>
                <a:cs typeface="Courier New"/>
                <a:sym typeface="Courier New"/>
              </a:rPr>
              <a:t>unsigned.apk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200" dirty="0" err="1">
                <a:latin typeface="Courier New"/>
                <a:ea typeface="Courier New"/>
                <a:cs typeface="Courier New"/>
                <a:sym typeface="Courier New"/>
              </a:rPr>
              <a:t>appfstm-released.apk</a:t>
            </a:r>
            <a:endParaRPr lang="it-IT"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48365-8B48-4FC0-88FF-17F54F81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0" y="1981642"/>
            <a:ext cx="5621079" cy="31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81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1140-98D4-47DC-ACE2-963A744F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Optionally: Import to Android Studio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A76EAA-3B7F-4FBD-8552-D410E9674B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sp>
        <p:nvSpPr>
          <p:cNvPr id="4" name="Google Shape;483;p62">
            <a:extLst>
              <a:ext uri="{FF2B5EF4-FFF2-40B4-BE49-F238E27FC236}">
                <a16:creationId xmlns:a16="http://schemas.microsoft.com/office/drawing/2014/main" id="{54DB1614-3DFB-46E4-9C18-6093616373B9}"/>
              </a:ext>
            </a:extLst>
          </p:cNvPr>
          <p:cNvSpPr txBox="1">
            <a:spLocks/>
          </p:cNvSpPr>
          <p:nvPr/>
        </p:nvSpPr>
        <p:spPr>
          <a:xfrm>
            <a:off x="198474" y="1216650"/>
            <a:ext cx="8726376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endParaRPr lang="it-IT" sz="3600" b="1" dirty="0"/>
          </a:p>
          <a:p>
            <a:pPr indent="0">
              <a:spcBef>
                <a:spcPts val="1600"/>
              </a:spcBef>
              <a:buFont typeface="Roboto"/>
              <a:buNone/>
            </a:pPr>
            <a:r>
              <a:rPr lang="it-IT" sz="3600" dirty="0"/>
              <a:t>Import project</a:t>
            </a:r>
            <a:endParaRPr lang="it-IT"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6C4ED-EA64-4A8E-8250-6B8A6C685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999" y="-4661"/>
            <a:ext cx="5203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0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49A5A-E69A-4665-91A1-6A4B4DC5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Using Android Studio to generate Sign APK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886ED-B542-4F29-A982-E2206AE75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1580F-0E95-45D1-A064-687DC521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88" y="704384"/>
            <a:ext cx="6693749" cy="411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20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77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35125"/>
            <a:ext cx="5600700" cy="3394075"/>
          </a:xfrm>
        </p:spPr>
        <p:txBody>
          <a:bodyPr/>
          <a:lstStyle/>
          <a:p>
            <a:r>
              <a:rPr lang="en-US" dirty="0"/>
              <a:t>Register for a developer ID </a:t>
            </a:r>
          </a:p>
          <a:p>
            <a:r>
              <a:rPr lang="en-US" dirty="0"/>
              <a:t>USD25 for life.</a:t>
            </a:r>
          </a:p>
          <a:p>
            <a:r>
              <a:rPr lang="en-US" dirty="0"/>
              <a:t>Another consideration: you need to pay through Google Wallet, using a credit card.</a:t>
            </a:r>
            <a:br>
              <a:rPr lang="en-US" dirty="0"/>
            </a:br>
            <a:r>
              <a:rPr lang="en-US" b="1" dirty="0">
                <a:hlinkClick r:id="rId2" tooltip="https://play.google.com/apps/publish/"/>
              </a:rPr>
              <a:t>https://play.google.com/apps/publish/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 dirty="0"/>
              <a:t>http://blog.kerul.net</a:t>
            </a:r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09" y="86503"/>
            <a:ext cx="2485247" cy="248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78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0750" y="1919288"/>
            <a:ext cx="8223250" cy="2709862"/>
          </a:xfrm>
        </p:spPr>
        <p:txBody>
          <a:bodyPr/>
          <a:lstStyle/>
          <a:p>
            <a:r>
              <a:rPr lang="en-US" dirty="0"/>
              <a:t>high-res icon. (size 512px x 512px)</a:t>
            </a:r>
          </a:p>
          <a:p>
            <a:r>
              <a:rPr lang="en-US" dirty="0"/>
              <a:t>Featured graphic. (size 1024px x 500px)</a:t>
            </a:r>
          </a:p>
          <a:p>
            <a:r>
              <a:rPr lang="en-US" dirty="0"/>
              <a:t>at least 2 non-Android TV screenshots. (2 screenshot images. Min length for any side: 320px)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Graphic materials &amp; signed APK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79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08" y="621134"/>
            <a:ext cx="7362387" cy="45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in our life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400" y="1073500"/>
            <a:ext cx="1055851" cy="249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t="14752" r="70532" b="6736"/>
          <a:stretch/>
        </p:blipFill>
        <p:spPr>
          <a:xfrm>
            <a:off x="5642825" y="802587"/>
            <a:ext cx="1416552" cy="2830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7125" y="3572825"/>
            <a:ext cx="40044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Mid 1990s - Mid 2010s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Telephone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Snake</a:t>
            </a:r>
            <a:endParaRPr/>
          </a:p>
        </p:txBody>
      </p:sp>
      <p:sp>
        <p:nvSpPr>
          <p:cNvPr id="140" name="Google Shape;140;p25"/>
          <p:cNvSpPr txBox="1"/>
          <p:nvPr/>
        </p:nvSpPr>
        <p:spPr>
          <a:xfrm>
            <a:off x="5852350" y="3572825"/>
            <a:ext cx="17421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Today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9BA527-EF1A-4456-A3A1-A166618753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0265-78A1-433E-AE0F-4274784E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Application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5E80-E471-4A06-BAB2-084BDB6C7D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80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9D955-8CD8-4B5C-B787-0EC05733DF3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53B39-3207-4FAC-9253-E5DA06E610C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1804B-5F7B-469A-A724-D30C4DEE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07" y="857250"/>
            <a:ext cx="4775468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2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B7A0E2-CF65-4DB0-8767-E690DBFD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771EF-B633-4D03-B9F0-FB6A9CF939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81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3271B-3A34-403C-981D-B0715D004DE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EE542-0CB8-4D95-99F2-16EDF6EA90C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DF61CD-A60B-425E-B57B-87295E3A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3" y="914400"/>
            <a:ext cx="4723220" cy="40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450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5FCF-0695-44FE-8156-1A521BB9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4A5BF-3AE5-44F6-8D8E-8D86ED57B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82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80E2A-26AE-4B6A-A5B4-70F4A0AEC8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DE682-FEAC-4667-B9DA-4A26D850766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CD7727-BF88-40CB-8943-BAC9AFDA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47798"/>
            <a:ext cx="5257801" cy="41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679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AF42-7B9A-4318-B642-F65D88B9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graphic Assets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C6C70-B804-44E9-A848-2F28419F0E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83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A3695-2279-4091-86BF-383C28CEBD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6CE29-DF9C-46F9-87FE-55F9BD6855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49691-EBE3-4FDB-ACDC-0F931C51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00100"/>
            <a:ext cx="52863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89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DA5B-414D-49F2-B47B-76AAFE52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Category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3041E-F6D9-480D-AB80-6170246B5B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84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36378-4A3B-4983-B508-768A089AD4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B0D6E-D217-4E32-BD8A-367199D7F3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D87A5-671D-4BA9-9D43-FE9119E6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914400"/>
            <a:ext cx="521452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887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4888-511D-4912-A4EF-1184E8C2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APK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C302-F56C-40C1-9C6A-68561FEA8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85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CFFBA-E7F5-4D73-ABAF-54E068A7C23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4FB3-A3C6-4EBD-B24E-4482BEC6EFA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37A67-5C54-4002-ACB3-EABC40B1F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857250"/>
            <a:ext cx="5225653" cy="420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0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C7C3-792F-4259-907E-3DA1502F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APK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10030-1DA2-4F87-B2D4-9686DB32D9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86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7D64C-940E-4F85-80B6-A6462F7632E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E0D09-C514-4F98-9C6B-C348F50570F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47DD5-D199-46EC-AA57-4C15813B0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00100"/>
            <a:ext cx="5293519" cy="42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01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CA9F-20E4-4B9F-908B-6AABCB66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Rating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B017F-D103-40B9-A462-5D21F5233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87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8B239-CBBC-4E7D-9D26-38CA606625A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F9AAA-82C6-452E-ACAC-42CADE66B8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0A01F-7C8E-443C-99AE-979C85C6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31" y="1063228"/>
            <a:ext cx="5059337" cy="40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0F26-FAE1-4238-A558-626FCA84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D04B7-11DB-42D9-8DA7-E9FD38773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88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76F88-A055-4DBD-B8D6-3382F151FB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10/2/2020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4D42-A71A-47D9-96F4-D2F1671E493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8D05B-84A8-446E-B64E-D5D4E1CB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78207"/>
            <a:ext cx="5289947" cy="42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660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in our life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t="14752" r="70532" b="6736"/>
          <a:stretch/>
        </p:blipFill>
        <p:spPr>
          <a:xfrm>
            <a:off x="5642825" y="802587"/>
            <a:ext cx="1416552" cy="283065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5958400" y="3572825"/>
            <a:ext cx="11010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NOW</a:t>
            </a:r>
            <a:endParaRPr sz="2400"/>
          </a:p>
        </p:txBody>
      </p:sp>
      <p:sp>
        <p:nvSpPr>
          <p:cNvPr id="148" name="Google Shape;148;p26"/>
          <p:cNvSpPr txBox="1"/>
          <p:nvPr/>
        </p:nvSpPr>
        <p:spPr>
          <a:xfrm>
            <a:off x="483275" y="975163"/>
            <a:ext cx="4926600" cy="24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 mini computer in our pocket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Filled with apps</a:t>
            </a:r>
            <a:endParaRPr sz="4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08D5F-ECCA-4867-9FEC-B340E3CE34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4874</TotalTime>
  <Words>1941</Words>
  <Application>Microsoft Office PowerPoint</Application>
  <PresentationFormat>On-screen Show (16:9)</PresentationFormat>
  <Paragraphs>478</Paragraphs>
  <Slides>89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Courier New</vt:lpstr>
      <vt:lpstr>Roboto</vt:lpstr>
      <vt:lpstr>Material</vt:lpstr>
      <vt:lpstr>Hybrid App Mobile  Dev Course</vt:lpstr>
      <vt:lpstr>PowerPoint Presentation</vt:lpstr>
      <vt:lpstr>COURSE OVERVIEW</vt:lpstr>
      <vt:lpstr>PowerPoint Presentation</vt:lpstr>
      <vt:lpstr>PowerPoint Presentation</vt:lpstr>
      <vt:lpstr>PowerPoint Presentation</vt:lpstr>
      <vt:lpstr>OVERVIEW  TO IONIC FRAMEWORK</vt:lpstr>
      <vt:lpstr>Apps in our life</vt:lpstr>
      <vt:lpstr>Apps in our life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What do you need?</vt:lpstr>
      <vt:lpstr>What do you need?</vt:lpstr>
      <vt:lpstr>PowerPoint Presentation</vt:lpstr>
      <vt:lpstr>PowerPoint Presentation</vt:lpstr>
      <vt:lpstr>Now, let’s install the tools</vt:lpstr>
      <vt:lpstr>PowerPoint Presentation</vt:lpstr>
      <vt:lpstr>Testing : ionic serve --devapp</vt:lpstr>
      <vt:lpstr>Before we start coding, some basic stuff...</vt:lpstr>
      <vt:lpstr>-HTML? -CSS ? -TypeScript ?</vt:lpstr>
      <vt:lpstr>PowerPoint Presentation</vt:lpstr>
      <vt:lpstr>HTML</vt:lpstr>
      <vt:lpstr>CSS or SCSS</vt:lpstr>
      <vt:lpstr>TypeScript</vt:lpstr>
      <vt:lpstr>TypeScript</vt:lpstr>
      <vt:lpstr>Class Function</vt:lpstr>
      <vt:lpstr>Let’s START BUILDING OUR FIRST APP...</vt:lpstr>
      <vt:lpstr>Building a  Hello World app</vt:lpstr>
      <vt:lpstr>PowerPoint Presentation</vt:lpstr>
      <vt:lpstr>PowerPoint Presentation</vt:lpstr>
      <vt:lpstr>Some interface cosmetics: src/app/tabs/tabs.page.html</vt:lpstr>
      <vt:lpstr>More interface cosmetics: src/app/tab1/tab1.page.html</vt:lpstr>
      <vt:lpstr>Run ionic serve</vt:lpstr>
      <vt:lpstr>Next tab2 and tab3</vt:lpstr>
      <vt:lpstr>Always refer to documentations: https://ionicframework.com/docs</vt:lpstr>
      <vt:lpstr>Always refer to documentations: https://ionicframework.com/docs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PowerPoint Presentation</vt:lpstr>
      <vt:lpstr>Parameters</vt:lpstr>
      <vt:lpstr>PowerPoint Presentation</vt:lpstr>
      <vt:lpstr>Using Services,  SEE DAY 2 LESSON</vt:lpstr>
      <vt:lpstr>Using ActivatedRoute</vt:lpstr>
      <vt:lpstr>Provide your gmail at http://fstm.kuis.edu.my/blog/maklumbalas/</vt:lpstr>
      <vt:lpstr>Deployment: Playstore</vt:lpstr>
      <vt:lpstr>Generate Android platform (docs): https://ionicframework.com/docs/cli/commands/cordova-platform</vt:lpstr>
      <vt:lpstr>Generate Android platform</vt:lpstr>
      <vt:lpstr>Sign APK : https://ionicframework.com/docs/publishing/play-store</vt:lpstr>
      <vt:lpstr>Generate unsigned APK</vt:lpstr>
      <vt:lpstr>Generate unsigned APK</vt:lpstr>
      <vt:lpstr>Generate unsigned APK</vt:lpstr>
      <vt:lpstr>Sign APK : https://ionicframework.com/docs/publishing/play-store</vt:lpstr>
      <vt:lpstr>Generate keystore</vt:lpstr>
      <vt:lpstr>Generate keystore</vt:lpstr>
      <vt:lpstr>Generate keystore</vt:lpstr>
      <vt:lpstr>Sign APK : https://ionicframework.com/docs/publishing/play-store</vt:lpstr>
      <vt:lpstr>Jarsigner</vt:lpstr>
      <vt:lpstr>Zipalign</vt:lpstr>
      <vt:lpstr>Optionally: Import to Android Studio</vt:lpstr>
      <vt:lpstr>Using Android Studio to generate Sign APK</vt:lpstr>
      <vt:lpstr>Play.google.com</vt:lpstr>
      <vt:lpstr>Graphic Materials</vt:lpstr>
      <vt:lpstr>Graphic materials &amp; signed APK</vt:lpstr>
      <vt:lpstr>Create Application</vt:lpstr>
      <vt:lpstr>PowerPoint Presentation</vt:lpstr>
      <vt:lpstr>App Description</vt:lpstr>
      <vt:lpstr>Upload graphic Assets</vt:lpstr>
      <vt:lpstr>App Category</vt:lpstr>
      <vt:lpstr>Upload APK</vt:lpstr>
      <vt:lpstr>Upload APK</vt:lpstr>
      <vt:lpstr>Content Rating</vt:lpstr>
      <vt:lpstr>Pricing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cp:lastModifiedBy>Khirulnizam Abd Rahman</cp:lastModifiedBy>
  <cp:revision>95</cp:revision>
  <dcterms:modified xsi:type="dcterms:W3CDTF">2020-02-12T02:36:23Z</dcterms:modified>
</cp:coreProperties>
</file>